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7" r:id="rId2"/>
    <p:sldId id="299" r:id="rId3"/>
    <p:sldId id="300" r:id="rId4"/>
    <p:sldId id="301" r:id="rId5"/>
    <p:sldId id="302" r:id="rId6"/>
    <p:sldId id="303" r:id="rId7"/>
    <p:sldId id="304" r:id="rId8"/>
    <p:sldId id="320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2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17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55933-E346-4253-A519-348D453363AA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D3E64-08AF-4081-B137-3D6AFB131C0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99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5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18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95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54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2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06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33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1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03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5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58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E27CF-6558-4BAA-A0EC-C5D9FAB5C6CE}" type="datetimeFigureOut">
              <a:rPr lang="en-GB" smtClean="0"/>
              <a:t>02/07/2014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471E2-CB83-4EEA-BF17-46AD4553318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50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../../../../_INTERCOMPANYDATA/EURAQUA%20EUROPE/Presentations/doc20120418164715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png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3.jpeg"/><Relationship Id="rId18" Type="http://schemas.openxmlformats.org/officeDocument/2006/relationships/hyperlink" Target="http://images.google.be/imgres?imgurl=http://www.paulroescher.nl/media/Redactie/Apparaten/logo/AtagLogo.gif&amp;imgrefurl=http://www.paulroescher.nl/pages/product-groepen/keukens/apparatuur.php&amp;usg=__ZVcZhQ_S5DQu0b4ot-DvwBmqLkU=&amp;h=45&amp;w=180&amp;sz=6&amp;hl=nl&amp;start=6&amp;um=1&amp;tbnid=-v5973laZGWbLM:&amp;tbnh=25&amp;tbnw=101&amp;prev=/images?q=atag+logo&amp;hl=nl&amp;um=1" TargetMode="External"/><Relationship Id="rId3" Type="http://schemas.openxmlformats.org/officeDocument/2006/relationships/image" Target="../media/image45.jpeg"/><Relationship Id="rId21" Type="http://schemas.openxmlformats.org/officeDocument/2006/relationships/image" Target="../media/image57.jpeg"/><Relationship Id="rId7" Type="http://schemas.openxmlformats.org/officeDocument/2006/relationships/image" Target="../media/image49.png"/><Relationship Id="rId12" Type="http://schemas.openxmlformats.org/officeDocument/2006/relationships/hyperlink" Target="http://images.google.be/imgres?imgurl=http://www.manshandentw.nl/aanbod/tuin/index_bestanden/karcher_logo.1.jpg&amp;imgrefurl=http://www.manshandentw.nl/aanbod/tuin/index.html&amp;usg=__VYd2m86ifF_7J6n9CbFxRbakGHg=&amp;h=360&amp;w=1263&amp;sz=28&amp;hl=nl&amp;start=1&amp;um=1&amp;tbnid=wjJQ2D-kUfj9tM:&amp;tbnh=43&amp;tbnw=150&amp;prev=/images?q=karcher+logo&amp;hl=nl&amp;um=1" TargetMode="External"/><Relationship Id="rId17" Type="http://schemas.openxmlformats.org/officeDocument/2006/relationships/image" Target="../media/image55.jpeg"/><Relationship Id="rId25" Type="http://schemas.openxmlformats.org/officeDocument/2006/relationships/image" Target="../media/image60.png"/><Relationship Id="rId2" Type="http://schemas.openxmlformats.org/officeDocument/2006/relationships/hyperlink" Target="http://images.google.be/imgres?imgurl=http://www.smenet.org/page/uploads/media/Nalco.jpg&amp;imgrefurl=http://www.smenet.org/page/?title=Precious_Metals_Processing_2007_-_Sponsor_List&amp;usg=__LCTMa2FgB_fSj7_MMm-wmGVWllo=&amp;h=231&amp;w=800&amp;sz=16&amp;hl=nl&amp;start=7&amp;um=1&amp;tbnid=cpmwuHijZ1vc2M:&amp;tbnh=41&amp;tbnw=143&amp;prev=/images?q=nalco+logo&amp;hl=nl&amp;sa=N&amp;um=1" TargetMode="External"/><Relationship Id="rId16" Type="http://schemas.openxmlformats.org/officeDocument/2006/relationships/hyperlink" Target="http://images.google.be/imgres?imgurl=http://www.kurtmuhendislik.net/Viessmann_logo1.gif&amp;imgrefurl=http://www.kurtmuhendislik.net/vc200.htm&amp;usg=__eriMJEhnO8TlFsp0A57b00MB_iU=&amp;h=296&amp;w=538&amp;sz=5&amp;hl=nl&amp;start=4&amp;um=1&amp;tbnid=u6manWYyciE0JM:&amp;tbnh=73&amp;tbnw=132&amp;prev=/images?q=viesmann+logo&amp;hl=nl&amp;um=1" TargetMode="External"/><Relationship Id="rId20" Type="http://schemas.openxmlformats.org/officeDocument/2006/relationships/hyperlink" Target="http://images.google.be/imgres?imgurl=http://www.priva.nl/priva/Nederland/Logo%20PBI%20Partners/Dalkia_Logo.jpg&amp;imgrefurl=http://www.priva.nl/eCache/DEF/3/217.cGFnZW5yPTc.html&amp;usg=__P_TGamScX3U2uEXqfz4Yc66Il0w=&amp;h=214&amp;w=572&amp;sz=11&amp;hl=nl&amp;start=1&amp;um=1&amp;tbnid=pGCOb0MiHvF23M:&amp;tbnh=50&amp;tbnw=134&amp;prev=/images?q=dalkia+logo&amp;hl=nl&amp;um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24" Type="http://schemas.openxmlformats.org/officeDocument/2006/relationships/image" Target="../media/image59.jpeg"/><Relationship Id="rId5" Type="http://schemas.openxmlformats.org/officeDocument/2006/relationships/image" Target="../media/image47.png"/><Relationship Id="rId15" Type="http://schemas.openxmlformats.org/officeDocument/2006/relationships/image" Target="../media/image54.jpeg"/><Relationship Id="rId23" Type="http://schemas.openxmlformats.org/officeDocument/2006/relationships/image" Target="../media/image58.jpeg"/><Relationship Id="rId10" Type="http://schemas.openxmlformats.org/officeDocument/2006/relationships/image" Target="../media/image51.jpeg"/><Relationship Id="rId19" Type="http://schemas.openxmlformats.org/officeDocument/2006/relationships/image" Target="../media/image56.jpeg"/><Relationship Id="rId4" Type="http://schemas.openxmlformats.org/officeDocument/2006/relationships/image" Target="../media/image46.png"/><Relationship Id="rId9" Type="http://schemas.openxmlformats.org/officeDocument/2006/relationships/hyperlink" Target="http://images.google.be/imgres?imgurl=http://www.livios.be/_fich/img/160_N_logo.jpg&amp;imgrefurl=http://www.livios.be/nl/_build/_srch/_fich_/__detail.asp?f=Van-Marcke&amp;ficheid=160&amp;action=pberichtendetail&amp;productid=978&amp;usg=__pcmCz9c76VWxcws2vWsXC8AfBgU=&amp;h=150&amp;w=150&amp;sz=6&amp;hl=nl&amp;start=1&amp;um=1&amp;tbnid=GRUwyPOhVBqPZM:&amp;tbnh=96&amp;tbnw=96&amp;prev=/images?q=van+marcke+logo&amp;hl=nl&amp;um=1" TargetMode="External"/><Relationship Id="rId14" Type="http://schemas.openxmlformats.org/officeDocument/2006/relationships/hyperlink" Target="http://images.google.be/imgres?imgurl=http://www.thomas-graham.co.uk/images/cms/BoschLogo_1229342883.jpg&amp;imgrefurl=http://www.thomas-graham.co.uk/index.php?p=36&amp;usg=__Rv47RpIxKwi-6T0MHbViyfL_CoE=&amp;h=203&amp;w=733&amp;sz=16&amp;hl=nl&amp;start=4&amp;um=1&amp;tbnid=2R3qqQbQR15zOM:&amp;tbnh=39&amp;tbnw=141&amp;prev=/images?q=bosch+logo&amp;hl=nl&amp;um=1" TargetMode="External"/><Relationship Id="rId22" Type="http://schemas.openxmlformats.org/officeDocument/2006/relationships/hyperlink" Target="http://images.google.be/imgres?imgurl=http://www.galaxy21.at/downloads/Axima%20Logo.jpg&amp;imgrefurl=http://www.galaxy21.at/downloads/&amp;usg=__1tE8aDEGHN3H0Iep-WLpUOj7JWo=&amp;h=1535&amp;w=1654&amp;sz=93&amp;hl=nl&amp;start=1&amp;um=1&amp;tbnid=RLNB4777DOW2TM:&amp;tbnh=139&amp;tbnw=150&amp;prev=/images?q=axima+logo&amp;hl=nl&amp;um=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13_13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4797425"/>
            <a:ext cx="9144000" cy="2060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nl-BE">
              <a:latin typeface="Verdana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652462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nl-BE">
              <a:cs typeface="Arial" charset="0"/>
            </a:endParaRPr>
          </a:p>
        </p:txBody>
      </p:sp>
      <p:pic>
        <p:nvPicPr>
          <p:cNvPr id="4101" name="Picture 8" descr="Euraqua pw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405438"/>
            <a:ext cx="2941638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891088"/>
            <a:ext cx="187166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88282"/>
            <a:ext cx="2592288" cy="127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52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Standard products</a:t>
            </a:r>
            <a:endParaRPr lang="en-US" sz="28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BE" sz="2000" b="1" smtClean="0"/>
              <a:t>Assembled products</a:t>
            </a:r>
          </a:p>
          <a:p>
            <a:pPr lvl="1" eaLnBrk="1" hangingPunct="1"/>
            <a:endParaRPr lang="nl-BE" sz="1000" b="1" smtClean="0"/>
          </a:p>
          <a:p>
            <a:pPr lvl="1" eaLnBrk="1" hangingPunct="1"/>
            <a:r>
              <a:rPr lang="nl-BE" sz="2000" smtClean="0"/>
              <a:t>Softening - Iron removal &amp; filtering</a:t>
            </a:r>
          </a:p>
          <a:p>
            <a:pPr lvl="2" eaLnBrk="1" hangingPunct="1"/>
            <a:r>
              <a:rPr lang="nl-BE" sz="2000" smtClean="0"/>
              <a:t>Monobloc &amp; Duobloc</a:t>
            </a:r>
          </a:p>
          <a:p>
            <a:pPr lvl="2" eaLnBrk="1" hangingPunct="1"/>
            <a:r>
              <a:rPr lang="nl-BE" sz="2000" smtClean="0"/>
              <a:t>Simplex &amp; Duplex</a:t>
            </a:r>
          </a:p>
          <a:p>
            <a:pPr lvl="2" eaLnBrk="1" hangingPunct="1"/>
            <a:r>
              <a:rPr lang="nl-BE" sz="2000" smtClean="0"/>
              <a:t>Residential &amp; Industrial</a:t>
            </a:r>
          </a:p>
          <a:p>
            <a:pPr lvl="1" eaLnBrk="1" hangingPunct="1"/>
            <a:endParaRPr lang="nl-BE" sz="2000" smtClean="0"/>
          </a:p>
          <a:p>
            <a:pPr lvl="1" eaLnBrk="1" hangingPunct="1"/>
            <a:r>
              <a:rPr lang="nl-BE" sz="2000" smtClean="0"/>
              <a:t>Reverse Osmosis</a:t>
            </a:r>
          </a:p>
          <a:p>
            <a:pPr lvl="2" eaLnBrk="1" hangingPunct="1"/>
            <a:r>
              <a:rPr lang="nl-BE" sz="2000" smtClean="0"/>
              <a:t>Residential &amp; Industrial</a:t>
            </a:r>
          </a:p>
        </p:txBody>
      </p:sp>
    </p:spTree>
    <p:extLst>
      <p:ext uri="{BB962C8B-B14F-4D97-AF65-F5344CB8AC3E}">
        <p14:creationId xmlns:p14="http://schemas.microsoft.com/office/powerpoint/2010/main" val="308033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8" y="3789363"/>
            <a:ext cx="19415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08213"/>
            <a:ext cx="2735262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132138" y="2214563"/>
            <a:ext cx="4824412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endParaRPr lang="nl-BE" sz="2400">
              <a:solidFill>
                <a:schemeClr val="bg1"/>
              </a:solidFill>
              <a:ea typeface="Arial Unicode MS" pitchFamily="34" charset="-128"/>
              <a:cs typeface="Arial" charset="0"/>
            </a:endParaRPr>
          </a:p>
          <a:p>
            <a:pPr algn="ctr" eaLnBrk="1" hangingPunct="1">
              <a:lnSpc>
                <a:spcPct val="95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r>
              <a:rPr lang="nl-BE" sz="2800" b="1">
                <a:latin typeface="Verdana" pitchFamily="34" charset="0"/>
                <a:ea typeface="Arial Unicode MS" pitchFamily="34" charset="-128"/>
                <a:cs typeface="Arial" charset="0"/>
              </a:rPr>
              <a:t>Swan &amp; Flamingo </a:t>
            </a:r>
          </a:p>
          <a:p>
            <a:pPr algn="ctr" eaLnBrk="1" hangingPunct="1">
              <a:lnSpc>
                <a:spcPct val="95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r>
              <a:rPr lang="nl-BE" sz="2800" b="1">
                <a:latin typeface="Verdana" pitchFamily="34" charset="0"/>
                <a:ea typeface="Arial Unicode MS" pitchFamily="34" charset="-128"/>
                <a:cs typeface="Arial" charset="0"/>
              </a:rPr>
              <a:t>Cabinets</a:t>
            </a:r>
          </a:p>
          <a:p>
            <a:pPr eaLnBrk="1" hangingPunct="1">
              <a:lnSpc>
                <a:spcPct val="95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endParaRPr lang="nl-BE" sz="2800">
              <a:solidFill>
                <a:schemeClr val="bg1"/>
              </a:solidFill>
              <a:latin typeface="Verdana" pitchFamily="34" charset="0"/>
              <a:ea typeface="Arial Unicode MS" pitchFamily="34" charset="-128"/>
              <a:cs typeface="Arial" charset="0"/>
            </a:endParaRPr>
          </a:p>
          <a:p>
            <a:pPr eaLnBrk="1" hangingPunct="1">
              <a:lnSpc>
                <a:spcPct val="95000"/>
              </a:lnSpc>
              <a:buClr>
                <a:srgbClr val="FFFFFF"/>
              </a:buClr>
              <a:buSzPct val="100000"/>
              <a:buFont typeface="Times New Roman" pitchFamily="18" charset="0"/>
              <a:buNone/>
            </a:pPr>
            <a:endParaRPr lang="en-US" sz="2400">
              <a:solidFill>
                <a:schemeClr val="bg1"/>
              </a:solidFill>
              <a:ea typeface="Arial Unicode MS" pitchFamily="34" charset="-128"/>
              <a:cs typeface="Arial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81425"/>
            <a:ext cx="3744912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Own brand</a:t>
            </a:r>
            <a:endParaRPr lang="en-US" sz="2800" smtClean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BE" sz="2000" b="1" smtClean="0"/>
              <a:t>Inhouse developments</a:t>
            </a:r>
            <a:endParaRPr lang="en-US" sz="2000" b="1" smtClean="0"/>
          </a:p>
        </p:txBody>
      </p:sp>
    </p:spTree>
    <p:extLst>
      <p:ext uri="{BB962C8B-B14F-4D97-AF65-F5344CB8AC3E}">
        <p14:creationId xmlns:p14="http://schemas.microsoft.com/office/powerpoint/2010/main" val="8088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Own brand</a:t>
            </a:r>
            <a:endParaRPr lang="en-US" sz="28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nl-BE" sz="2000" b="1" smtClean="0"/>
              <a:t>Inhouse developments</a:t>
            </a:r>
          </a:p>
          <a:p>
            <a:pPr eaLnBrk="1" hangingPunct="1">
              <a:buFontTx/>
              <a:buNone/>
            </a:pPr>
            <a:endParaRPr lang="nl-BE" sz="2800" b="1" smtClean="0">
              <a:latin typeface="Verdana" pitchFamily="34" charset="0"/>
            </a:endParaRPr>
          </a:p>
          <a:p>
            <a:pPr algn="ctr" eaLnBrk="1" hangingPunct="1">
              <a:buFontTx/>
              <a:buNone/>
            </a:pPr>
            <a:r>
              <a:rPr lang="nl-BE" sz="2800" b="1" smtClean="0">
                <a:latin typeface="Verdana" pitchFamily="34" charset="0"/>
              </a:rPr>
              <a:t>					Laser </a:t>
            </a:r>
          </a:p>
          <a:p>
            <a:pPr algn="ctr" eaLnBrk="1" hangingPunct="1">
              <a:buFontTx/>
              <a:buNone/>
            </a:pPr>
            <a:r>
              <a:rPr lang="nl-BE" sz="2800" b="1" smtClean="0">
                <a:latin typeface="Verdana" pitchFamily="34" charset="0"/>
              </a:rPr>
              <a:t>					Compact Monobloc</a:t>
            </a:r>
            <a:endParaRPr lang="en-US" sz="2800" b="1" smtClean="0">
              <a:latin typeface="Verdana" pitchFamily="34" charset="0"/>
            </a:endParaRPr>
          </a:p>
        </p:txBody>
      </p:sp>
      <p:pic>
        <p:nvPicPr>
          <p:cNvPr id="16388" name="Picture 3" descr="Las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492375"/>
            <a:ext cx="18192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laser pa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789363"/>
            <a:ext cx="21145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96975"/>
            <a:ext cx="171926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196975"/>
            <a:ext cx="48244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1820862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44900"/>
            <a:ext cx="1714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644900"/>
            <a:ext cx="1714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644900"/>
            <a:ext cx="1714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644900"/>
            <a:ext cx="1714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644900"/>
            <a:ext cx="1714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Rectangle 10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15250" cy="1143000"/>
          </a:xfrm>
        </p:spPr>
        <p:txBody>
          <a:bodyPr/>
          <a:lstStyle/>
          <a:p>
            <a:pPr eaLnBrk="1" hangingPunct="1"/>
            <a:r>
              <a:rPr lang="nl-BE" sz="2800" smtClean="0"/>
              <a:t>Residential iron removal</a:t>
            </a: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242786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Exclusive development </a:t>
            </a:r>
            <a:br>
              <a:rPr lang="nl-BE" sz="2800" smtClean="0"/>
            </a:br>
            <a:r>
              <a:rPr lang="nl-BE" sz="2800" smtClean="0"/>
              <a:t>with valve manufacturers</a:t>
            </a:r>
            <a:endParaRPr lang="en-US" sz="2800" smtClean="0"/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468313" y="2205038"/>
            <a:ext cx="7559675" cy="3095625"/>
            <a:chOff x="204" y="119"/>
            <a:chExt cx="4762" cy="1950"/>
          </a:xfrm>
        </p:grpSpPr>
        <p:pic>
          <p:nvPicPr>
            <p:cNvPr id="18436" name="Picture 4" descr="witte pallas duo simplex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19"/>
              <a:ext cx="1419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119"/>
              <a:ext cx="1539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8438" name="Object 6"/>
            <p:cNvGraphicFramePr>
              <a:graphicFrameLocks noChangeAspect="1"/>
            </p:cNvGraphicFramePr>
            <p:nvPr/>
          </p:nvGraphicFramePr>
          <p:xfrm>
            <a:off x="3560" y="300"/>
            <a:ext cx="1406" cy="5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Image Photo Editor" r:id="rId5" imgW="6171429" imgH="2400635" progId="MSPhotoEd.3">
                    <p:embed/>
                  </p:oleObj>
                </mc:Choice>
                <mc:Fallback>
                  <p:oleObj name="Image Photo Editor" r:id="rId5" imgW="6171429" imgH="2400635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0" y="300"/>
                          <a:ext cx="1406" cy="5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2">
                                  <a:alpha val="50195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8439" name="Picture 7" descr="PWG log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" y="1162"/>
              <a:ext cx="1406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4059" y="799"/>
              <a:ext cx="298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Clr>
                  <a:srgbClr val="FFFFFF"/>
                </a:buClr>
                <a:buSzPct val="100000"/>
                <a:buFont typeface="Times New Roman" pitchFamily="18" charset="0"/>
                <a:buNone/>
              </a:pPr>
              <a:r>
                <a:rPr lang="nl-BE" sz="4000" b="1">
                  <a:solidFill>
                    <a:srgbClr val="CC3300"/>
                  </a:solidFill>
                  <a:latin typeface="Times New Roman" pitchFamily="18" charset="0"/>
                  <a:ea typeface="Arial Unicode MS" pitchFamily="34" charset="-128"/>
                  <a:cs typeface="Arial Unicode MS" pitchFamily="34" charset="-128"/>
                </a:rPr>
                <a:t>+</a:t>
              </a:r>
              <a:endParaRPr lang="en-US" sz="4000" b="1">
                <a:solidFill>
                  <a:srgbClr val="CC33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 flipH="1">
              <a:off x="2971" y="1026"/>
              <a:ext cx="1043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687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Exclusive development </a:t>
            </a:r>
            <a:br>
              <a:rPr lang="nl-BE" sz="2800" smtClean="0"/>
            </a:br>
            <a:r>
              <a:rPr lang="nl-BE" sz="2800" smtClean="0"/>
              <a:t>with valve manufacturers</a:t>
            </a:r>
            <a:endParaRPr lang="en-US" sz="2800" smtClean="0"/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684213" y="2060575"/>
            <a:ext cx="7993062" cy="3313113"/>
            <a:chOff x="521" y="2160"/>
            <a:chExt cx="5035" cy="2087"/>
          </a:xfrm>
        </p:grpSpPr>
        <p:pic>
          <p:nvPicPr>
            <p:cNvPr id="1946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160"/>
              <a:ext cx="1407" cy="2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1" name="Picture 5" descr="PWG_pi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2160"/>
              <a:ext cx="1270" cy="2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Picture 6" descr="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2614"/>
              <a:ext cx="1406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Picture 7" descr="PWG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3385"/>
              <a:ext cx="1406" cy="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1020" y="3022"/>
              <a:ext cx="298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95000"/>
                </a:lnSpc>
                <a:buClr>
                  <a:srgbClr val="FFFFFF"/>
                </a:buClr>
                <a:buSzPct val="100000"/>
                <a:buFont typeface="Times New Roman" pitchFamily="18" charset="0"/>
                <a:buNone/>
              </a:pPr>
              <a:r>
                <a:rPr lang="nl-BE" sz="4000" b="1">
                  <a:solidFill>
                    <a:srgbClr val="CC3300"/>
                  </a:solidFill>
                  <a:latin typeface="Times New Roman" pitchFamily="18" charset="0"/>
                  <a:ea typeface="Arial Unicode MS" pitchFamily="34" charset="-128"/>
                  <a:cs typeface="Arial Unicode MS" pitchFamily="34" charset="-128"/>
                </a:rPr>
                <a:t>+</a:t>
              </a:r>
              <a:endParaRPr lang="en-US" sz="4000" b="1">
                <a:solidFill>
                  <a:srgbClr val="CC33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>
              <a:off x="1383" y="3249"/>
              <a:ext cx="1361" cy="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832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2800" smtClean="0"/>
              <a:t>Exclusive valves WaterRight</a:t>
            </a:r>
            <a:endParaRPr lang="en-US" sz="2800" smtClean="0"/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539750" y="3141663"/>
            <a:ext cx="2160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BE">
                <a:latin typeface="Verdana" pitchFamily="34" charset="0"/>
              </a:rPr>
              <a:t>Impression /Pro</a:t>
            </a:r>
            <a:endParaRPr lang="en-US">
              <a:latin typeface="Verdana" pitchFamily="34" charset="0"/>
            </a:endParaRPr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4211638" y="3141663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BE">
                <a:latin typeface="Verdana" pitchFamily="34" charset="0"/>
              </a:rPr>
              <a:t>Sanitizer /Pro</a:t>
            </a:r>
            <a:endParaRPr lang="en-US">
              <a:latin typeface="Verdana" pitchFamily="34" charset="0"/>
            </a:endParaRP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2484438" y="5734050"/>
            <a:ext cx="20875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BE">
                <a:latin typeface="Verdana" pitchFamily="34" charset="0"/>
              </a:rPr>
              <a:t>WaterCare /Pro</a:t>
            </a:r>
            <a:endParaRPr lang="en-US">
              <a:latin typeface="Verdana" pitchFamily="34" charset="0"/>
            </a:endParaRPr>
          </a:p>
        </p:txBody>
      </p:sp>
      <p:sp>
        <p:nvSpPr>
          <p:cNvPr id="20486" name="Text Box 10"/>
          <p:cNvSpPr txBox="1">
            <a:spLocks noChangeArrowheads="1"/>
          </p:cNvSpPr>
          <p:nvPr/>
        </p:nvSpPr>
        <p:spPr bwMode="auto">
          <a:xfrm>
            <a:off x="6011863" y="5734050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BE">
                <a:latin typeface="Verdana" pitchFamily="34" charset="0"/>
              </a:rPr>
              <a:t>Clack CK</a:t>
            </a:r>
            <a:endParaRPr lang="en-US">
              <a:latin typeface="Verdana" pitchFamily="34" charset="0"/>
            </a:endParaRPr>
          </a:p>
        </p:txBody>
      </p:sp>
      <p:pic>
        <p:nvPicPr>
          <p:cNvPr id="2048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22413"/>
            <a:ext cx="1770063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1700213"/>
            <a:ext cx="1439862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638" y="4076700"/>
            <a:ext cx="14525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46538"/>
            <a:ext cx="16573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39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5613" cy="1143000"/>
          </a:xfrm>
        </p:spPr>
        <p:txBody>
          <a:bodyPr/>
          <a:lstStyle/>
          <a:p>
            <a:pPr eaLnBrk="1" hangingPunct="1"/>
            <a:r>
              <a:rPr lang="nl-BE" sz="2800" smtClean="0"/>
              <a:t>Residential dead end filtration &amp; reverse osmosis</a:t>
            </a:r>
            <a:endParaRPr lang="en-US" sz="2800" smtClean="0"/>
          </a:p>
        </p:txBody>
      </p:sp>
      <p:pic>
        <p:nvPicPr>
          <p:cNvPr id="21507" name="Picture 3" descr="CT_T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052513"/>
            <a:ext cx="21304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Advanced_minia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374900"/>
            <a:ext cx="2971800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py of Pallas_P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20891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py of Pallas_S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005263"/>
            <a:ext cx="207168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T9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1052513"/>
            <a:ext cx="12239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T_DU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263" y="1052513"/>
            <a:ext cx="20447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73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200" smtClean="0"/>
              <a:t>Own brand</a:t>
            </a:r>
            <a:endParaRPr lang="en-US" sz="32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nl-BE" sz="2000" smtClean="0"/>
              <a:t>Herco Industrial RO</a:t>
            </a:r>
          </a:p>
          <a:p>
            <a:pPr lvl="1" eaLnBrk="1" hangingPunct="1"/>
            <a:endParaRPr lang="en-US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400300"/>
            <a:ext cx="13874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6156325" y="2349500"/>
          <a:ext cx="2592388" cy="190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4" imgW="6038469" imgH="4324112" progId="">
                  <p:embed/>
                </p:oleObj>
              </mc:Choice>
              <mc:Fallback>
                <p:oleObj r:id="rId4" imgW="6038469" imgH="4324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2349500"/>
                        <a:ext cx="2592388" cy="1901825"/>
                      </a:xfrm>
                      <a:prstGeom prst="rect">
                        <a:avLst/>
                      </a:prstGeom>
                      <a:blipFill dpi="0" rotWithShape="0">
                        <a:blip/>
                        <a:srcRect/>
                        <a:stretch>
                          <a:fillRect/>
                        </a:stretch>
                      </a:blip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29163"/>
            <a:ext cx="3271838" cy="1938337"/>
          </a:xfrm>
          <a:prstGeom prst="rect">
            <a:avLst/>
          </a:prstGeom>
          <a:solidFill>
            <a:srgbClr val="CC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700338" y="2741613"/>
            <a:ext cx="30956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BE" sz="2000"/>
              <a:t>High end installations</a:t>
            </a:r>
          </a:p>
          <a:p>
            <a:pPr algn="ctr" eaLnBrk="1" hangingPunct="1">
              <a:spcBef>
                <a:spcPct val="50000"/>
              </a:spcBef>
            </a:pPr>
            <a:r>
              <a:rPr lang="nl-BE" sz="2000">
                <a:hlinkClick r:id="rId7" action="ppaction://hlinkfile"/>
              </a:rPr>
              <a:t>Wet tested</a:t>
            </a:r>
            <a:endParaRPr lang="nl-BE" sz="2000"/>
          </a:p>
          <a:p>
            <a:pPr algn="ctr" eaLnBrk="1" hangingPunct="1">
              <a:spcBef>
                <a:spcPct val="50000"/>
              </a:spcBef>
            </a:pPr>
            <a:r>
              <a:rPr lang="nl-BE" sz="2000"/>
              <a:t>Orbital welding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18444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200" smtClean="0"/>
              <a:t>Own brand</a:t>
            </a:r>
            <a:endParaRPr lang="en-US" sz="32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nl-BE" sz="2000" smtClean="0"/>
              <a:t>ESLI Industrial RO: Aqualine</a:t>
            </a:r>
            <a:endParaRPr lang="en-US" sz="2000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2038350"/>
            <a:ext cx="2771775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700338" y="2741613"/>
            <a:ext cx="309562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l-BE" sz="2000"/>
              <a:t>Price / Quality</a:t>
            </a:r>
          </a:p>
          <a:p>
            <a:pPr algn="ctr"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2349500"/>
            <a:ext cx="18478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197350"/>
            <a:ext cx="345757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01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Company </a:t>
            </a:r>
            <a:r>
              <a:rPr lang="nl-BE" dirty="0" err="1" smtClean="0"/>
              <a:t>presentation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Pollet Water Group</a:t>
            </a:r>
          </a:p>
          <a:p>
            <a:endParaRPr lang="nl-BE" dirty="0" smtClean="0"/>
          </a:p>
          <a:p>
            <a:r>
              <a:rPr lang="nl-BE" dirty="0" smtClean="0"/>
              <a:t>Euraqua Europe</a:t>
            </a:r>
          </a:p>
          <a:p>
            <a:pPr lvl="1"/>
            <a:r>
              <a:rPr lang="nl-BE" dirty="0" err="1" smtClean="0"/>
              <a:t>Guided</a:t>
            </a:r>
            <a:r>
              <a:rPr lang="nl-BE" dirty="0" smtClean="0"/>
              <a:t> Plant </a:t>
            </a:r>
            <a:r>
              <a:rPr lang="nl-BE" dirty="0" err="1" smtClean="0"/>
              <a:t>Visit</a:t>
            </a:r>
            <a:r>
              <a:rPr lang="nl-BE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9391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1700213"/>
            <a:ext cx="2274888" cy="34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200" smtClean="0"/>
              <a:t>Tailor made &amp; Private label solutions</a:t>
            </a:r>
            <a:endParaRPr lang="en-US" sz="3200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BE" sz="2000" smtClean="0"/>
              <a:t>Softeners</a:t>
            </a:r>
          </a:p>
          <a:p>
            <a:pPr eaLnBrk="1" hangingPunct="1"/>
            <a:endParaRPr lang="nl-BE" sz="1800" smtClean="0"/>
          </a:p>
          <a:p>
            <a:pPr eaLnBrk="1" hangingPunct="1"/>
            <a:endParaRPr lang="nl-BE" smtClean="0"/>
          </a:p>
          <a:p>
            <a:pPr eaLnBrk="1" hangingPunct="1"/>
            <a:endParaRPr lang="nl-BE" smtClean="0"/>
          </a:p>
          <a:p>
            <a:pPr eaLnBrk="1" hangingPunct="1"/>
            <a:endParaRPr lang="nl-BE" smtClean="0"/>
          </a:p>
          <a:p>
            <a:pPr eaLnBrk="1" hangingPunct="1"/>
            <a:endParaRPr lang="nl-BE" sz="1800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24581" name="Picture 5" descr="Bild Kabine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763" y="4076700"/>
            <a:ext cx="16049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212725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700213"/>
            <a:ext cx="31496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49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smtClean="0"/>
              <a:t>Tailor made &amp; Private label solutions</a:t>
            </a:r>
            <a:endParaRPr lang="en-US" sz="32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nl-BE" sz="2000" smtClean="0"/>
              <a:t>Cabinets</a:t>
            </a:r>
          </a:p>
          <a:p>
            <a:pPr>
              <a:buFontTx/>
              <a:buNone/>
            </a:pPr>
            <a:endParaRPr 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47291">
            <a:off x="1169194" y="2512219"/>
            <a:ext cx="4929187" cy="301942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79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nl-BE" sz="2800" dirty="0" err="1">
                <a:latin typeface="Verdana" pitchFamily="34" charset="0"/>
              </a:rPr>
              <a:t>Some</a:t>
            </a:r>
            <a:r>
              <a:rPr lang="nl-BE" sz="2800" dirty="0">
                <a:latin typeface="Verdana" pitchFamily="34" charset="0"/>
              </a:rPr>
              <a:t> of </a:t>
            </a:r>
            <a:r>
              <a:rPr lang="nl-BE" sz="2800" dirty="0" err="1">
                <a:latin typeface="Verdana" pitchFamily="34" charset="0"/>
              </a:rPr>
              <a:t>our</a:t>
            </a:r>
            <a:r>
              <a:rPr lang="nl-BE" sz="2800" dirty="0">
                <a:latin typeface="Verdana" pitchFamily="34" charset="0"/>
              </a:rPr>
              <a:t> </a:t>
            </a:r>
            <a:r>
              <a:rPr lang="nl-BE" sz="2800" dirty="0" err="1">
                <a:latin typeface="Verdana" pitchFamily="34" charset="0"/>
              </a:rPr>
              <a:t>satisfied</a:t>
            </a:r>
            <a:r>
              <a:rPr lang="nl-BE" sz="2800" dirty="0">
                <a:latin typeface="Verdana" pitchFamily="34" charset="0"/>
              </a:rPr>
              <a:t> </a:t>
            </a:r>
            <a:r>
              <a:rPr lang="nl-BE" sz="2800" dirty="0" err="1">
                <a:latin typeface="Verdana" pitchFamily="34" charset="0"/>
              </a:rPr>
              <a:t>customers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en-GB" sz="1800" dirty="0">
                <a:latin typeface="Verdana" pitchFamily="34" charset="0"/>
              </a:rPr>
              <a:t>Water treatment companies</a:t>
            </a:r>
          </a:p>
          <a:p>
            <a:pPr lvl="1"/>
            <a:endParaRPr lang="en-GB" sz="1800" dirty="0">
              <a:latin typeface="Verdana" pitchFamily="34" charset="0"/>
            </a:endParaRPr>
          </a:p>
          <a:p>
            <a:pPr>
              <a:buFontTx/>
              <a:buNone/>
            </a:pPr>
            <a:r>
              <a:rPr lang="en-GB" sz="1800" dirty="0">
                <a:latin typeface="Verdana" pitchFamily="34" charset="0"/>
              </a:rPr>
              <a:t> </a:t>
            </a:r>
          </a:p>
          <a:p>
            <a:endParaRPr lang="en-GB" sz="1800" dirty="0" smtClean="0">
              <a:latin typeface="Verdana" pitchFamily="34" charset="0"/>
            </a:endParaRPr>
          </a:p>
          <a:p>
            <a:endParaRPr lang="en-GB" sz="1800" dirty="0" smtClean="0">
              <a:latin typeface="Verdana" pitchFamily="34" charset="0"/>
            </a:endParaRPr>
          </a:p>
          <a:p>
            <a:r>
              <a:rPr lang="en-GB" sz="1800" dirty="0" smtClean="0">
                <a:latin typeface="Verdana" pitchFamily="34" charset="0"/>
              </a:rPr>
              <a:t>Sanitary </a:t>
            </a:r>
            <a:r>
              <a:rPr lang="en-GB" sz="1800" dirty="0">
                <a:latin typeface="Verdana" pitchFamily="34" charset="0"/>
              </a:rPr>
              <a:t>companies</a:t>
            </a:r>
          </a:p>
          <a:p>
            <a:pPr lvl="1"/>
            <a:endParaRPr lang="en-GB" sz="1800" dirty="0">
              <a:latin typeface="Verdana" pitchFamily="34" charset="0"/>
            </a:endParaRPr>
          </a:p>
          <a:p>
            <a:pPr>
              <a:buFontTx/>
              <a:buNone/>
            </a:pPr>
            <a:r>
              <a:rPr lang="en-GB" sz="1800" dirty="0">
                <a:latin typeface="Verdana" pitchFamily="34" charset="0"/>
              </a:rPr>
              <a:t> </a:t>
            </a:r>
          </a:p>
          <a:p>
            <a:endParaRPr lang="en-GB" sz="1800" dirty="0">
              <a:latin typeface="Verdana" pitchFamily="34" charset="0"/>
            </a:endParaRPr>
          </a:p>
          <a:p>
            <a:r>
              <a:rPr lang="en-GB" sz="1800" dirty="0">
                <a:latin typeface="Verdana" pitchFamily="34" charset="0"/>
              </a:rPr>
              <a:t>OEM companies</a:t>
            </a:r>
          </a:p>
          <a:p>
            <a:pPr lvl="1"/>
            <a:endParaRPr lang="en-GB" sz="1800" dirty="0">
              <a:latin typeface="Verdana" pitchFamily="34" charset="0"/>
            </a:endParaRPr>
          </a:p>
          <a:p>
            <a:endParaRPr lang="en-GB" sz="1800" dirty="0">
              <a:latin typeface="Verdana" pitchFamily="34" charset="0"/>
            </a:endParaRPr>
          </a:p>
          <a:p>
            <a:r>
              <a:rPr lang="en-GB" sz="1800" dirty="0" smtClean="0">
                <a:latin typeface="Verdana" pitchFamily="34" charset="0"/>
              </a:rPr>
              <a:t>Maintenance </a:t>
            </a:r>
            <a:r>
              <a:rPr lang="en-GB" sz="1800" dirty="0">
                <a:latin typeface="Verdana" pitchFamily="34" charset="0"/>
              </a:rPr>
              <a:t>companies</a:t>
            </a:r>
          </a:p>
          <a:p>
            <a:endParaRPr lang="en-GB" dirty="0"/>
          </a:p>
        </p:txBody>
      </p:sp>
      <p:pic>
        <p:nvPicPr>
          <p:cNvPr id="4" name="Picture 8" descr="Nalc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87" y="1324919"/>
            <a:ext cx="172878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602" y="1087279"/>
            <a:ext cx="1368425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927" y="1127865"/>
            <a:ext cx="180022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12" y="2001169"/>
            <a:ext cx="165576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68780"/>
            <a:ext cx="18732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0" descr="Logo WaterTe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4500"/>
            <a:ext cx="1916113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160_N_logo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41" y="3106958"/>
            <a:ext cx="841697" cy="84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764" y="3106959"/>
            <a:ext cx="1439863" cy="841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4" descr="karcher_logo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15" y="4376738"/>
            <a:ext cx="17160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BoschLogo_1229342883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927" y="4376738"/>
            <a:ext cx="17287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 descr="Viessmann_logo1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52" y="4305300"/>
            <a:ext cx="12573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 descr="AtagLogo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802" y="4376738"/>
            <a:ext cx="180022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2" descr="Dalkia_Logo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496719"/>
            <a:ext cx="1800225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4" descr="Axima%2520Logo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6" y="5425281"/>
            <a:ext cx="93662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2" descr="images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1" y="5496719"/>
            <a:ext cx="14398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93706"/>
            <a:ext cx="1541927" cy="47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82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WG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4813"/>
            <a:ext cx="2160588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kaart met zussen 20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1617663"/>
            <a:ext cx="8177213" cy="469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39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Head quarters : </a:t>
            </a:r>
            <a:r>
              <a:rPr lang="en-GB" sz="2000" dirty="0" err="1" smtClean="0"/>
              <a:t>Waregem</a:t>
            </a:r>
            <a:r>
              <a:rPr lang="en-GB" sz="2000" dirty="0" smtClean="0"/>
              <a:t> – Belgium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Turnover : + 140 Mio €</a:t>
            </a:r>
          </a:p>
          <a:p>
            <a:pPr eaLnBrk="1" hangingPunct="1">
              <a:lnSpc>
                <a:spcPct val="90000"/>
              </a:lnSpc>
            </a:pPr>
            <a:r>
              <a:rPr lang="nl-BE" sz="2000" dirty="0" smtClean="0"/>
              <a:t>Employees : + 750</a:t>
            </a:r>
            <a:endParaRPr lang="en-GB" sz="2000" dirty="0" smtClean="0"/>
          </a:p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20 affiliates all over Europe</a:t>
            </a:r>
          </a:p>
          <a:p>
            <a:pPr eaLnBrk="1" hangingPunct="1">
              <a:lnSpc>
                <a:spcPct val="90000"/>
              </a:lnSpc>
            </a:pPr>
            <a:endParaRPr lang="en-GB" sz="2000" dirty="0" smtClean="0"/>
          </a:p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B2B in process- and drinking-water applications</a:t>
            </a:r>
          </a:p>
          <a:p>
            <a:pPr eaLnBrk="1" hangingPunct="1">
              <a:lnSpc>
                <a:spcPct val="90000"/>
              </a:lnSpc>
            </a:pPr>
            <a:endParaRPr lang="en-GB" sz="2000" dirty="0" smtClean="0"/>
          </a:p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Centralized Procurement 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dirty="0" smtClean="0"/>
              <a:t>Support: IT and Marketing</a:t>
            </a:r>
          </a:p>
          <a:p>
            <a:pPr eaLnBrk="1" hangingPunct="1">
              <a:lnSpc>
                <a:spcPct val="90000"/>
              </a:lnSpc>
            </a:pPr>
            <a:endParaRPr lang="en-GB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800" dirty="0" smtClean="0"/>
              <a:t> </a:t>
            </a:r>
            <a:endParaRPr lang="en-US" sz="2800" dirty="0" smtClean="0"/>
          </a:p>
        </p:txBody>
      </p:sp>
      <p:pic>
        <p:nvPicPr>
          <p:cNvPr id="8195" name="Picture 3" descr="PWG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4813"/>
            <a:ext cx="2160588" cy="90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59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Head quarters : </a:t>
            </a:r>
            <a:r>
              <a:rPr lang="en-GB" sz="2000" dirty="0" err="1" smtClean="0"/>
              <a:t>Waregem</a:t>
            </a:r>
            <a:r>
              <a:rPr lang="en-GB" sz="2000" dirty="0" smtClean="0"/>
              <a:t> - Belgium</a:t>
            </a:r>
          </a:p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Founded 1975 - </a:t>
            </a:r>
            <a:r>
              <a:rPr lang="en-US" sz="2000" dirty="0" smtClean="0"/>
              <a:t>Member of PWG since 1992</a:t>
            </a:r>
            <a:endParaRPr lang="en-GB" sz="2000" dirty="0" smtClean="0"/>
          </a:p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Turn-over : €17 Mio - # employees : 35</a:t>
            </a:r>
          </a:p>
          <a:p>
            <a:pPr eaLnBrk="1" hangingPunct="1">
              <a:lnSpc>
                <a:spcPct val="80000"/>
              </a:lnSpc>
            </a:pPr>
            <a:r>
              <a:rPr lang="nl-BE" sz="2000" dirty="0" smtClean="0"/>
              <a:t>15.000 </a:t>
            </a:r>
            <a:r>
              <a:rPr lang="nl-BE" sz="2000" dirty="0" err="1" smtClean="0"/>
              <a:t>sq.m</a:t>
            </a:r>
            <a:r>
              <a:rPr lang="nl-BE" sz="2000" dirty="0" smtClean="0"/>
              <a:t> stock – 20.000 </a:t>
            </a:r>
            <a:r>
              <a:rPr lang="nl-BE" sz="2000" dirty="0" err="1" smtClean="0"/>
              <a:t>domestic</a:t>
            </a:r>
            <a:r>
              <a:rPr lang="nl-BE" sz="2000" dirty="0" smtClean="0"/>
              <a:t> </a:t>
            </a:r>
            <a:r>
              <a:rPr lang="nl-BE" sz="2000" dirty="0" err="1" smtClean="0"/>
              <a:t>softeners</a:t>
            </a:r>
            <a:r>
              <a:rPr lang="nl-BE" sz="2000" dirty="0" smtClean="0"/>
              <a:t>/</a:t>
            </a:r>
            <a:r>
              <a:rPr lang="nl-BE" sz="2000" dirty="0" err="1" smtClean="0"/>
              <a:t>year</a:t>
            </a:r>
            <a:endParaRPr lang="en-GB" sz="2000" dirty="0" smtClean="0"/>
          </a:p>
          <a:p>
            <a:pPr eaLnBrk="1" hangingPunct="1">
              <a:lnSpc>
                <a:spcPct val="80000"/>
              </a:lnSpc>
            </a:pPr>
            <a:endParaRPr lang="en-GB" sz="2000" dirty="0" smtClean="0"/>
          </a:p>
          <a:p>
            <a:pPr eaLnBrk="1" hangingPunct="1">
              <a:lnSpc>
                <a:spcPct val="80000"/>
              </a:lnSpc>
            </a:pPr>
            <a:r>
              <a:rPr lang="en-GB" sz="2000" dirty="0" smtClean="0"/>
              <a:t>Role 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/>
              <a:t>To PWG : </a:t>
            </a:r>
          </a:p>
          <a:p>
            <a:pPr lvl="2">
              <a:lnSpc>
                <a:spcPct val="80000"/>
              </a:lnSpc>
            </a:pPr>
            <a:r>
              <a:rPr lang="en-GB" sz="1400" dirty="0" smtClean="0"/>
              <a:t>Central warehouse</a:t>
            </a:r>
          </a:p>
          <a:p>
            <a:pPr lvl="2">
              <a:lnSpc>
                <a:spcPct val="80000"/>
              </a:lnSpc>
            </a:pPr>
            <a:r>
              <a:rPr lang="en-GB" sz="1400" dirty="0" smtClean="0"/>
              <a:t>Assembly softening &amp; filtration</a:t>
            </a:r>
          </a:p>
          <a:p>
            <a:pPr lvl="1">
              <a:lnSpc>
                <a:spcPct val="80000"/>
              </a:lnSpc>
            </a:pPr>
            <a:r>
              <a:rPr lang="en-GB" sz="1600" dirty="0" smtClean="0"/>
              <a:t>To Third customers : commercial action radius: </a:t>
            </a:r>
          </a:p>
          <a:p>
            <a:pPr lvl="2">
              <a:lnSpc>
                <a:spcPct val="80000"/>
              </a:lnSpc>
            </a:pPr>
            <a:r>
              <a:rPr lang="en-GB" sz="1400" dirty="0" smtClean="0"/>
              <a:t>Benelux</a:t>
            </a:r>
          </a:p>
          <a:p>
            <a:pPr lvl="2">
              <a:lnSpc>
                <a:spcPct val="80000"/>
              </a:lnSpc>
            </a:pPr>
            <a:r>
              <a:rPr lang="en-GB" sz="1400" dirty="0" err="1" smtClean="0"/>
              <a:t>Nothern</a:t>
            </a:r>
            <a:r>
              <a:rPr lang="en-GB" sz="1400" dirty="0" smtClean="0"/>
              <a:t> Europe: Scandinavia, Germany</a:t>
            </a:r>
          </a:p>
          <a:p>
            <a:pPr lvl="2">
              <a:lnSpc>
                <a:spcPct val="80000"/>
              </a:lnSpc>
            </a:pPr>
            <a:r>
              <a:rPr lang="en-GB" sz="1400" dirty="0" smtClean="0"/>
              <a:t>Eastern Europe, Baltic States </a:t>
            </a:r>
          </a:p>
          <a:p>
            <a:pPr lvl="2">
              <a:lnSpc>
                <a:spcPct val="80000"/>
              </a:lnSpc>
            </a:pPr>
            <a:r>
              <a:rPr lang="en-GB" sz="1400" dirty="0" smtClean="0"/>
              <a:t>CIS (Commonwealth of Independent States)</a:t>
            </a:r>
          </a:p>
        </p:txBody>
      </p:sp>
      <p:pic>
        <p:nvPicPr>
          <p:cNvPr id="9219" name="Picture 4" descr="Euraqua p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27038"/>
            <a:ext cx="2447925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36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000" smtClean="0"/>
              <a:t>Where we stand for:</a:t>
            </a:r>
          </a:p>
          <a:p>
            <a:pPr>
              <a:lnSpc>
                <a:spcPct val="80000"/>
              </a:lnSpc>
            </a:pPr>
            <a:endParaRPr lang="en-GB" sz="2000" smtClean="0"/>
          </a:p>
          <a:p>
            <a:pPr lvl="1">
              <a:lnSpc>
                <a:spcPct val="80000"/>
              </a:lnSpc>
            </a:pPr>
            <a:r>
              <a:rPr lang="en-GB" sz="2000" b="1" smtClean="0"/>
              <a:t>30 years of experience</a:t>
            </a:r>
            <a:r>
              <a:rPr lang="en-GB" sz="2000" smtClean="0"/>
              <a:t> in the industry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Operates throughout </a:t>
            </a:r>
            <a:r>
              <a:rPr lang="en-GB" sz="2000" b="1" smtClean="0"/>
              <a:t>Europe, Africa and Middle East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Supplying both </a:t>
            </a:r>
            <a:r>
              <a:rPr lang="en-GB" sz="2000" b="1" smtClean="0"/>
              <a:t>components and complete systems</a:t>
            </a:r>
            <a:r>
              <a:rPr lang="en-GB" sz="2000" smtClean="0"/>
              <a:t> to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GB" sz="2000" smtClean="0"/>
              <a:t>	water treatment companies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Systems under </a:t>
            </a:r>
            <a:r>
              <a:rPr lang="en-GB" sz="2000" b="1" smtClean="0"/>
              <a:t>Own brand</a:t>
            </a:r>
            <a:r>
              <a:rPr lang="en-GB" sz="2000" smtClean="0"/>
              <a:t> and </a:t>
            </a:r>
            <a:r>
              <a:rPr lang="en-GB" sz="2000" b="1" smtClean="0"/>
              <a:t>Private label</a:t>
            </a:r>
          </a:p>
          <a:p>
            <a:pPr lvl="1">
              <a:lnSpc>
                <a:spcPct val="80000"/>
              </a:lnSpc>
            </a:pPr>
            <a:r>
              <a:rPr lang="en-GB" sz="2000" b="1" smtClean="0"/>
              <a:t>Extensive stock</a:t>
            </a:r>
            <a:r>
              <a:rPr lang="en-GB" sz="2000" smtClean="0"/>
              <a:t>-holding</a:t>
            </a:r>
          </a:p>
          <a:p>
            <a:pPr lvl="1">
              <a:lnSpc>
                <a:spcPct val="80000"/>
              </a:lnSpc>
            </a:pPr>
            <a:r>
              <a:rPr lang="en-GB" sz="2000" b="1" smtClean="0"/>
              <a:t>Wide variety</a:t>
            </a:r>
            <a:r>
              <a:rPr lang="en-GB" sz="2000" smtClean="0"/>
              <a:t> of components, multi brand and exclusivities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Experienced </a:t>
            </a:r>
            <a:r>
              <a:rPr lang="en-GB" sz="2000" b="1" smtClean="0"/>
              <a:t>sales and technical support</a:t>
            </a:r>
            <a:r>
              <a:rPr lang="en-GB" sz="2000" smtClean="0"/>
              <a:t> team</a:t>
            </a:r>
          </a:p>
          <a:p>
            <a:pPr lvl="1">
              <a:lnSpc>
                <a:spcPct val="80000"/>
              </a:lnSpc>
            </a:pPr>
            <a:endParaRPr lang="en-GB" sz="2000" smtClean="0"/>
          </a:p>
          <a:p>
            <a:pPr>
              <a:lnSpc>
                <a:spcPct val="80000"/>
              </a:lnSpc>
            </a:pPr>
            <a:endParaRPr lang="en-GB" sz="28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GB" sz="3600" smtClean="0"/>
              <a:t> </a:t>
            </a:r>
            <a:endParaRPr lang="en-US" sz="3600" smtClean="0"/>
          </a:p>
        </p:txBody>
      </p:sp>
      <p:pic>
        <p:nvPicPr>
          <p:cNvPr id="10243" name="Picture 8" descr="Euraqua p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33375"/>
            <a:ext cx="3444875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12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sz="2800" u="sng" dirty="0" err="1" smtClean="0"/>
              <a:t>Our</a:t>
            </a:r>
            <a:r>
              <a:rPr lang="nl-BE" sz="2800" u="sng" dirty="0" smtClean="0"/>
              <a:t> Mission</a:t>
            </a:r>
            <a:endParaRPr lang="en-US" sz="2800" u="sng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GB" sz="2000" dirty="0" smtClean="0"/>
          </a:p>
          <a:p>
            <a:pPr>
              <a:lnSpc>
                <a:spcPct val="90000"/>
              </a:lnSpc>
            </a:pPr>
            <a:endParaRPr lang="nl-BE" sz="2000" dirty="0" smtClean="0"/>
          </a:p>
          <a:p>
            <a:pPr>
              <a:lnSpc>
                <a:spcPct val="90000"/>
              </a:lnSpc>
            </a:pPr>
            <a:endParaRPr lang="en-GB" sz="2000" dirty="0" smtClean="0"/>
          </a:p>
          <a:p>
            <a:pPr>
              <a:lnSpc>
                <a:spcPct val="90000"/>
              </a:lnSpc>
            </a:pPr>
            <a:r>
              <a:rPr lang="en-GB" sz="2000" dirty="0" smtClean="0"/>
              <a:t>To be the </a:t>
            </a:r>
            <a:r>
              <a:rPr lang="en-GB" sz="2000" b="1" dirty="0" smtClean="0"/>
              <a:t>reliable manufacturer and distributor</a:t>
            </a:r>
            <a:r>
              <a:rPr lang="en-GB" sz="2000" dirty="0" smtClean="0"/>
              <a:t> for professional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 dirty="0" smtClean="0"/>
              <a:t>	</a:t>
            </a:r>
            <a:r>
              <a:rPr lang="en-GB" sz="2000" b="1" dirty="0" smtClean="0"/>
              <a:t>B-to-B</a:t>
            </a:r>
            <a:r>
              <a:rPr lang="en-GB" sz="2000" dirty="0" smtClean="0"/>
              <a:t> partners in water treatment.</a:t>
            </a:r>
          </a:p>
          <a:p>
            <a:pPr>
              <a:lnSpc>
                <a:spcPct val="90000"/>
              </a:lnSpc>
            </a:pPr>
            <a:endParaRPr lang="en-GB" sz="2000" dirty="0" smtClean="0"/>
          </a:p>
          <a:p>
            <a:pPr>
              <a:lnSpc>
                <a:spcPct val="90000"/>
              </a:lnSpc>
            </a:pPr>
            <a:r>
              <a:rPr lang="en-GB" sz="2000" dirty="0" smtClean="0"/>
              <a:t>To be the </a:t>
            </a:r>
            <a:r>
              <a:rPr lang="en-GB" sz="2000" b="1" dirty="0" smtClean="0"/>
              <a:t>expert in water treatment</a:t>
            </a:r>
            <a:r>
              <a:rPr lang="en-GB" sz="2000" dirty="0" smtClean="0"/>
              <a:t>, delivering </a:t>
            </a:r>
            <a:r>
              <a:rPr lang="en-GB" sz="2000" b="1" dirty="0" smtClean="0"/>
              <a:t>total solutions</a:t>
            </a:r>
            <a:r>
              <a:rPr lang="en-GB" sz="2000" dirty="0" smtClean="0"/>
              <a:t>.</a:t>
            </a:r>
          </a:p>
          <a:p>
            <a:pPr>
              <a:lnSpc>
                <a:spcPct val="90000"/>
              </a:lnSpc>
            </a:pPr>
            <a:endParaRPr lang="en-GB" sz="2000" dirty="0" smtClean="0"/>
          </a:p>
          <a:p>
            <a:pPr>
              <a:lnSpc>
                <a:spcPct val="90000"/>
              </a:lnSpc>
            </a:pPr>
            <a:r>
              <a:rPr lang="en-GB" sz="2000" dirty="0" smtClean="0"/>
              <a:t>To deliver </a:t>
            </a:r>
            <a:r>
              <a:rPr lang="en-GB" sz="2000" b="1" dirty="0" smtClean="0"/>
              <a:t>added value</a:t>
            </a:r>
            <a:r>
              <a:rPr lang="en-GB" sz="2000" dirty="0" smtClean="0"/>
              <a:t> by means of </a:t>
            </a:r>
            <a:r>
              <a:rPr lang="en-GB" sz="2000" b="1" dirty="0" smtClean="0"/>
              <a:t>know-how and service</a:t>
            </a:r>
            <a:r>
              <a:rPr lang="en-GB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2139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76872"/>
            <a:ext cx="4505334" cy="260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135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nl-BE" sz="2800" smtClean="0"/>
              <a:t>Standard products</a:t>
            </a:r>
            <a:endParaRPr lang="en-US" sz="28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nl-BE" sz="2000" b="1" smtClean="0"/>
              <a:t>Individual Components</a:t>
            </a:r>
          </a:p>
          <a:p>
            <a:pPr lvl="1" eaLnBrk="1" hangingPunct="1"/>
            <a:endParaRPr lang="nl-BE" sz="1000" smtClean="0"/>
          </a:p>
          <a:p>
            <a:pPr lvl="1" eaLnBrk="1" hangingPunct="1"/>
            <a:r>
              <a:rPr lang="nl-BE" sz="2000" smtClean="0"/>
              <a:t>Valves: Clack, Fleck, Siata, Autotrol, WaterRight,...</a:t>
            </a:r>
          </a:p>
          <a:p>
            <a:pPr lvl="1" eaLnBrk="1" hangingPunct="1"/>
            <a:r>
              <a:rPr lang="nl-BE" sz="2000" smtClean="0"/>
              <a:t>Tanks: Structural, PWG vessels, Galva, Steelpex, …</a:t>
            </a:r>
          </a:p>
          <a:p>
            <a:pPr lvl="1" eaLnBrk="1" hangingPunct="1"/>
            <a:r>
              <a:rPr lang="nl-BE" sz="2000" smtClean="0"/>
              <a:t>Distribution systems</a:t>
            </a:r>
          </a:p>
          <a:p>
            <a:pPr lvl="1" eaLnBrk="1" hangingPunct="1"/>
            <a:r>
              <a:rPr lang="nl-BE" sz="2000" smtClean="0"/>
              <a:t>Cabinets : Pentair, own brands: Swan, Flamingo, Laser, PWG 860</a:t>
            </a:r>
          </a:p>
          <a:p>
            <a:pPr lvl="1" eaLnBrk="1" hangingPunct="1"/>
            <a:r>
              <a:rPr lang="nl-BE" sz="2000" smtClean="0"/>
              <a:t>Brine Tanks</a:t>
            </a:r>
            <a:endParaRPr lang="en-US" sz="2000" smtClean="0"/>
          </a:p>
          <a:p>
            <a:pPr lvl="1" eaLnBrk="1" hangingPunct="1"/>
            <a:r>
              <a:rPr lang="nl-BE" sz="2000" smtClean="0"/>
              <a:t>Membranes : Hydranautics</a:t>
            </a:r>
          </a:p>
          <a:p>
            <a:pPr lvl="1" eaLnBrk="1" hangingPunct="1"/>
            <a:r>
              <a:rPr lang="nl-BE" sz="2000" smtClean="0"/>
              <a:t>Resins : Dow, Purolite, Lanxess, Indion</a:t>
            </a:r>
          </a:p>
          <a:p>
            <a:pPr lvl="1" eaLnBrk="1" hangingPunct="1"/>
            <a:r>
              <a:rPr lang="nl-BE" sz="2000" smtClean="0"/>
              <a:t>Filter media for all main filtration purposes</a:t>
            </a:r>
          </a:p>
          <a:p>
            <a:pPr lvl="1" eaLnBrk="1" hangingPunct="1"/>
            <a:r>
              <a:rPr lang="nl-BE" sz="2000" smtClean="0"/>
              <a:t>Filters : Atlas Filtri, Cintropur</a:t>
            </a:r>
          </a:p>
          <a:p>
            <a:pPr lvl="1" eaLnBrk="1" hangingPunct="1"/>
            <a:r>
              <a:rPr lang="nl-BE" sz="2000" smtClean="0"/>
              <a:t>UV systems: SITA, Cintropur</a:t>
            </a:r>
          </a:p>
          <a:p>
            <a:pPr lvl="1" eaLnBrk="1" hangingPunct="1"/>
            <a:r>
              <a:rPr lang="nl-BE" sz="2000" smtClean="0"/>
              <a:t>All other components for softening &amp; filtration</a:t>
            </a:r>
          </a:p>
        </p:txBody>
      </p:sp>
    </p:spTree>
    <p:extLst>
      <p:ext uri="{BB962C8B-B14F-4D97-AF65-F5344CB8AC3E}">
        <p14:creationId xmlns:p14="http://schemas.microsoft.com/office/powerpoint/2010/main" val="3148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DEC03792BE8541AF11C722E2909B32" ma:contentTypeVersion="33" ma:contentTypeDescription="Create a new document." ma:contentTypeScope="" ma:versionID="cbae6e5aa5446a91f162f48782501faa">
  <xsd:schema xmlns:xsd="http://www.w3.org/2001/XMLSchema" xmlns:xs="http://www.w3.org/2001/XMLSchema" xmlns:p="http://schemas.microsoft.com/office/2006/metadata/properties" xmlns:ns2="39e304ce-bc77-4c63-9667-155022621b35" xmlns:ns3="aeccca6c-4ba9-49df-9fa5-54c071e61598" targetNamespace="http://schemas.microsoft.com/office/2006/metadata/properties" ma:root="true" ma:fieldsID="ea1d1b63787989c7a44e8b454e9b04eb" ns2:_="" ns3:_="">
    <xsd:import namespace="39e304ce-bc77-4c63-9667-155022621b35"/>
    <xsd:import namespace="aeccca6c-4ba9-49df-9fa5-54c071e615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_dlc_DocId" minOccurs="0"/>
                <xsd:element ref="ns3:_dlc_DocIdUrl" minOccurs="0"/>
                <xsd:element ref="ns3:_dlc_DocIdPersistId" minOccurs="0"/>
                <xsd:element ref="ns2:MediaServiceAutoKeyPoints" minOccurs="0"/>
                <xsd:element ref="ns2:MediaServiceKeyPoints" minOccurs="0"/>
                <xsd:element ref="ns3:PGMKT_Division" minOccurs="0"/>
                <xsd:element ref="ns3:PGMKT_Access" minOccurs="0"/>
                <xsd:element ref="ns3:PGMKT_Division_Domain" minOccurs="0"/>
                <xsd:element ref="ns3:PGMKT_Languag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PG_MKT_Raptor_DocumentType" minOccurs="0"/>
                <xsd:element ref="ns3:PerfionSharepointApplication" minOccurs="0"/>
                <xsd:element ref="ns3:ItemReferencePerfion" minOccurs="0"/>
                <xsd:element ref="ns3:SharepointTagProduct" minOccurs="0"/>
                <xsd:element ref="ns3:SharepointTagType" minOccurs="0"/>
                <xsd:element ref="ns3:PerfionSharepointTagRange" minOccurs="0"/>
                <xsd:element ref="ns3:PGMKT_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304ce-bc77-4c63-9667-155022621b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fe90c86c-5afe-441b-9eaa-351e60ff18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G_MKT_Raptor_DocumentType" ma:index="33" nillable="true" ma:displayName="PG_MKT_Raptor_DocumentType" ma:format="Dropdown" ma:internalName="PG_MKT_Raptor_DocumentType">
      <xsd:simpleType>
        <xsd:union memberTypes="dms:Text">
          <xsd:simpleType>
            <xsd:restriction base="dms:Choice">
              <xsd:enumeration value="Manual"/>
              <xsd:enumeration value="Pricelist"/>
              <xsd:enumeration value="Brochure"/>
              <xsd:enumeration value="Booklet"/>
              <xsd:enumeration value="Calculation sheet"/>
              <xsd:enumeration value="Catalogue With Prices"/>
              <xsd:enumeration value="Catalogue Without Prices"/>
              <xsd:enumeration value="Certificate"/>
              <xsd:enumeration value="Commercial Brochure"/>
              <xsd:enumeration value="Commercial Leaflet"/>
              <xsd:enumeration value="Cross Reference List"/>
              <xsd:enumeration value="Drawing"/>
              <xsd:enumeration value="FAQ"/>
              <xsd:enumeration value="Installation Guide"/>
              <xsd:enumeration value="Label"/>
              <xsd:enumeration value="Manual"/>
              <xsd:enumeration value="Newsletter"/>
              <xsd:enumeration value="Presentation Academy"/>
              <xsd:enumeration value="Presentation Product"/>
              <xsd:enumeration value="Product Comparison Sheet"/>
              <xsd:enumeration value="Product Instructions"/>
              <xsd:enumeration value="Product Sheet"/>
              <xsd:enumeration value="Product Update"/>
              <xsd:enumeration value="Material Safety Data Sheet"/>
              <xsd:enumeration value="Related Item List"/>
              <xsd:enumeration value="Spare Part List"/>
              <xsd:enumeration value="Start-up"/>
              <xsd:enumeration value="Technical Sheet"/>
              <xsd:enumeration value="Tool"/>
              <xsd:enumeration value="Troubleshooter"/>
              <xsd:enumeration value="Vendor Certificate"/>
              <xsd:enumeration value="Logo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ccca6c-4ba9-49df-9fa5-54c071e6159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PGMKT_Division" ma:index="24" nillable="true" ma:displayName="PGMKT_Raptor_Division" ma:description="no legal entity" ma:format="Dropdown" ma:internalName="PGMKT_Division">
      <xsd:simpleType>
        <xsd:union memberTypes="dms:Text">
          <xsd:simpleType>
            <xsd:restriction base="dms:Choice">
              <xsd:enumeration value="Pollet Group"/>
              <xsd:enumeration value="Pollet Pool Group"/>
              <xsd:enumeration value="Pollet Medical Group"/>
              <xsd:enumeration value="Pollet Water Group"/>
            </xsd:restriction>
          </xsd:simpleType>
        </xsd:union>
      </xsd:simpleType>
    </xsd:element>
    <xsd:element name="PGMKT_Access" ma:index="25" nillable="true" ma:displayName="PGMKT_Access" ma:default="External" ma:format="Dropdown" ma:internalName="PGMKT_Access">
      <xsd:simpleType>
        <xsd:restriction base="dms:Choice">
          <xsd:enumeration value="External"/>
          <xsd:enumeration value="Internal"/>
          <xsd:enumeration value="Internal - confidential"/>
        </xsd:restriction>
      </xsd:simpleType>
    </xsd:element>
    <xsd:element name="PGMKT_Division_Domain" ma:index="26" nillable="true" ma:displayName="PGMKT_Raptor_Division_Domain" ma:description="Domain within division doest not necessarily have an legal entity" ma:format="Dropdown" ma:internalName="PGMKT_Division_Domain">
      <xsd:simpleType>
        <xsd:union memberTypes="dms:Text">
          <xsd:simpleType>
            <xsd:restriction base="dms:Choice">
              <xsd:enumeration value="PG Corporate"/>
              <xsd:enumeration value="PG Marketing"/>
              <xsd:enumeration value="PG HRM"/>
              <xsd:enumeration value="PG IT"/>
              <xsd:enumeration value="PG Logistics"/>
              <xsd:enumeration value="The Green Wave"/>
              <xsd:enumeration value="PG Academy"/>
              <xsd:enumeration value="PWG Academy"/>
              <xsd:enumeration value="PMG Academy"/>
              <xsd:enumeration value="PPG Academy"/>
              <xsd:enumeration value="PPG Technics"/>
            </xsd:restriction>
          </xsd:simpleType>
        </xsd:union>
      </xsd:simpleType>
    </xsd:element>
    <xsd:element name="PGMKT_Language" ma:index="27" nillable="true" ma:displayName="PGMKT_Raptor_Language" ma:format="Dropdown" ma:internalName="PGMKT_Language">
      <xsd:simpleType>
        <xsd:union memberTypes="dms:Text">
          <xsd:simpleType>
            <xsd:restriction base="dms:Choice">
              <xsd:enumeration value="en-GB"/>
              <xsd:enumeration value="fr-FR"/>
              <xsd:enumeration value="nl-BE"/>
              <xsd:enumeration value="de-DE"/>
              <xsd:enumeration value="es-ES"/>
              <xsd:enumeration value="pt-PT"/>
              <xsd:enumeration value="XI"/>
              <xsd:enumeration value="pl-PL"/>
            </xsd:restriction>
          </xsd:simpleType>
        </xsd:union>
      </xsd:simpleType>
    </xsd:element>
    <xsd:element name="TaxCatchAll" ma:index="30" nillable="true" ma:displayName="Taxonomy Catch All Column" ma:hidden="true" ma:list="{97033ae5-4c81-4efd-8f0b-61a3014860c7}" ma:internalName="TaxCatchAll" ma:showField="CatchAllData" ma:web="aeccca6c-4ba9-49df-9fa5-54c071e615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erfionSharepointApplication" ma:index="34" nillable="true" ma:displayName="PG_MKT_Perfion_Application" ma:format="Dropdown" ma:internalName="PerfionSharepointApplication">
      <xsd:simpleType>
        <xsd:union memberTypes="dms:Text">
          <xsd:simpleType>
            <xsd:restriction base="dms:Choice">
              <xsd:enumeration value="Product Application"/>
            </xsd:restriction>
          </xsd:simpleType>
        </xsd:union>
      </xsd:simpleType>
    </xsd:element>
    <xsd:element name="ItemReferencePerfion" ma:index="35" nillable="true" ma:displayName="PG_MKT_Perfion_ItemReference" ma:format="Dropdown" ma:internalName="ItemReferencePerfion">
      <xsd:simpleType>
        <xsd:restriction base="dms:Text">
          <xsd:maxLength value="255"/>
        </xsd:restriction>
      </xsd:simpleType>
    </xsd:element>
    <xsd:element name="SharepointTagProduct" ma:index="36" nillable="true" ma:displayName="PG_MKT_Perfion_Product_Category" ma:format="Dropdown" ma:internalName="SharepointTagProduct">
      <xsd:simpleType>
        <xsd:union memberTypes="dms:Text">
          <xsd:simpleType>
            <xsd:restriction base="dms:Choice">
              <xsd:enumeration value="Aquadeck"/>
              <xsd:enumeration value="Daisy"/>
              <xsd:enumeration value="PVC"/>
              <xsd:enumeration value="Zwembadafdekkingen"/>
              <xsd:enumeration value="Zwembadreinigers"/>
              <xsd:enumeration value="Onderhoudsproducten"/>
              <xsd:enumeration value="Accessoires"/>
              <xsd:enumeration value="Polystyrene bouwblokken"/>
              <xsd:enumeration value="Liners"/>
              <xsd:enumeration value="Tegenstroomsystemen"/>
              <xsd:enumeration value="Verlichting"/>
              <xsd:enumeration value="Verwarming"/>
              <xsd:enumeration value="Chemicaliën"/>
              <xsd:enumeration value="Dosering en Waterbehandeling"/>
              <xsd:enumeration value="Pool Automation"/>
              <xsd:enumeration value="Inbouwstukken"/>
              <xsd:enumeration value="Pompen"/>
              <xsd:enumeration value="Filter media"/>
              <xsd:enumeration value="Filters"/>
            </xsd:restriction>
          </xsd:simpleType>
        </xsd:union>
      </xsd:simpleType>
    </xsd:element>
    <xsd:element name="SharepointTagType" ma:index="37" nillable="true" ma:displayName="PG_MKT_Perfion_ProductType" ma:format="Dropdown" ma:internalName="SharepointTagType">
      <xsd:simpleType>
        <xsd:union memberTypes="dms:Text">
          <xsd:simpleType>
            <xsd:restriction base="dms:Choice">
              <xsd:enumeration value="Product Type"/>
            </xsd:restriction>
          </xsd:simpleType>
        </xsd:union>
      </xsd:simpleType>
    </xsd:element>
    <xsd:element name="PerfionSharepointTagRange" ma:index="38" nillable="true" ma:displayName="PG_MKT_Perfion_Range" ma:format="Dropdown" ma:internalName="PerfionSharepointTagRange">
      <xsd:simpleType>
        <xsd:union memberTypes="dms:Text">
          <xsd:simpleType>
            <xsd:restriction base="dms:Choice">
              <xsd:enumeration value="Range"/>
            </xsd:restriction>
          </xsd:simpleType>
        </xsd:union>
      </xsd:simpleType>
    </xsd:element>
    <xsd:element name="PGMKT_Company" ma:index="39" nillable="true" ma:displayName="PGMKT_Raptor_Company" ma:description="will be legal entity out of raptor" ma:format="Dropdown" ma:internalName="PGMKT_Company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ll For Pools"/>
                        <xsd:enumeration value="Aquadeck"/>
                        <xsd:enumeration value="Golden Coast"/>
                        <xsd:enumeration value="Pomaz"/>
                        <xsd:enumeration value="PPG Angola"/>
                        <xsd:enumeration value="PPG Belgium_1029"/>
                        <xsd:enumeration value="PPG Germany"/>
                        <xsd:enumeration value="PPG Portugal"/>
                        <xsd:enumeration value="PPG Spain"/>
                        <xsd:enumeration value="Niveko"/>
                        <xsd:enumeration value="Welldana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aeccca6c-4ba9-49df-9fa5-54c071e61598">PGMKT-497967139-18624</_dlc_DocId>
    <_dlc_DocIdUrl xmlns="aeccca6c-4ba9-49df-9fa5-54c071e61598">
      <Url>https://polletgroupintranet.sharepoint.com/sites/PG_CORP_MKT/_layouts/15/DocIdRedir.aspx?ID=PGMKT-497967139-18624</Url>
      <Description>PGMKT-497967139-18624</Description>
    </_dlc_DocIdUrl>
    <PGMKT_Access xmlns="aeccca6c-4ba9-49df-9fa5-54c071e61598">External</PGMKT_Access>
    <PGMKT_Division_Domain xmlns="aeccca6c-4ba9-49df-9fa5-54c071e61598" xsi:nil="true"/>
    <lcf76f155ced4ddcb4097134ff3c332f xmlns="39e304ce-bc77-4c63-9667-155022621b35">
      <Terms xmlns="http://schemas.microsoft.com/office/infopath/2007/PartnerControls"/>
    </lcf76f155ced4ddcb4097134ff3c332f>
    <TaxCatchAll xmlns="aeccca6c-4ba9-49df-9fa5-54c071e61598" xsi:nil="true"/>
    <PGMKT_Division xmlns="aeccca6c-4ba9-49df-9fa5-54c071e61598" xsi:nil="true"/>
    <PGMKT_Language xmlns="aeccca6c-4ba9-49df-9fa5-54c071e61598" xsi:nil="true"/>
    <SharepointTagProduct xmlns="aeccca6c-4ba9-49df-9fa5-54c071e61598" xsi:nil="true"/>
    <PerfionSharepointApplication xmlns="aeccca6c-4ba9-49df-9fa5-54c071e61598" xsi:nil="true"/>
    <SharepointTagType xmlns="aeccca6c-4ba9-49df-9fa5-54c071e61598" xsi:nil="true"/>
    <PG_MKT_Raptor_DocumentType xmlns="39e304ce-bc77-4c63-9667-155022621b35" xsi:nil="true"/>
    <PGMKT_Company xmlns="aeccca6c-4ba9-49df-9fa5-54c071e61598" xsi:nil="true"/>
    <ItemReferencePerfion xmlns="aeccca6c-4ba9-49df-9fa5-54c071e61598" xsi:nil="true"/>
    <PerfionSharepointTagRange xmlns="aeccca6c-4ba9-49df-9fa5-54c071e61598" xsi:nil="true"/>
  </documentManagement>
</p:properties>
</file>

<file path=customXml/itemProps1.xml><?xml version="1.0" encoding="utf-8"?>
<ds:datastoreItem xmlns:ds="http://schemas.openxmlformats.org/officeDocument/2006/customXml" ds:itemID="{68925875-AEA5-4B43-9ACB-C7156C93312F}"/>
</file>

<file path=customXml/itemProps2.xml><?xml version="1.0" encoding="utf-8"?>
<ds:datastoreItem xmlns:ds="http://schemas.openxmlformats.org/officeDocument/2006/customXml" ds:itemID="{426A29A2-683D-4E4D-AF79-E8B8915856AE}"/>
</file>

<file path=customXml/itemProps3.xml><?xml version="1.0" encoding="utf-8"?>
<ds:datastoreItem xmlns:ds="http://schemas.openxmlformats.org/officeDocument/2006/customXml" ds:itemID="{3C3CD415-1330-4B3D-8CC1-715A56E97EFB}"/>
</file>

<file path=customXml/itemProps4.xml><?xml version="1.0" encoding="utf-8"?>
<ds:datastoreItem xmlns:ds="http://schemas.openxmlformats.org/officeDocument/2006/customXml" ds:itemID="{BFD53FDF-2410-464D-9092-F1564EF560B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Microsoft Office PowerPoint</Application>
  <PresentationFormat>Diavoorstelling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4" baseType="lpstr">
      <vt:lpstr>Office Theme</vt:lpstr>
      <vt:lpstr>Image Photo Editor</vt:lpstr>
      <vt:lpstr>PowerPoint-presentatie</vt:lpstr>
      <vt:lpstr>Company presentation</vt:lpstr>
      <vt:lpstr>PowerPoint-presentatie</vt:lpstr>
      <vt:lpstr>PowerPoint-presentatie</vt:lpstr>
      <vt:lpstr>PowerPoint-presentatie</vt:lpstr>
      <vt:lpstr>PowerPoint-presentatie</vt:lpstr>
      <vt:lpstr>Our Mission</vt:lpstr>
      <vt:lpstr>PowerPoint-presentatie</vt:lpstr>
      <vt:lpstr>Standard products</vt:lpstr>
      <vt:lpstr>Standard products</vt:lpstr>
      <vt:lpstr>Own brand</vt:lpstr>
      <vt:lpstr>Own brand</vt:lpstr>
      <vt:lpstr>Residential iron removal</vt:lpstr>
      <vt:lpstr>Exclusive development  with valve manufacturers</vt:lpstr>
      <vt:lpstr>Exclusive development  with valve manufacturers</vt:lpstr>
      <vt:lpstr>Exclusive valves WaterRight</vt:lpstr>
      <vt:lpstr>Residential dead end filtration &amp; reverse osmosis</vt:lpstr>
      <vt:lpstr>Own brand</vt:lpstr>
      <vt:lpstr>Own brand</vt:lpstr>
      <vt:lpstr>Tailor made &amp; Private label solutions</vt:lpstr>
      <vt:lpstr>Tailor made &amp; Private label solutions</vt:lpstr>
      <vt:lpstr>Some of our satisfied customers</vt:lpstr>
    </vt:vector>
  </TitlesOfParts>
  <Company>BOEKAN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Treatment  with a vision</dc:title>
  <dc:creator>BOEKAN</dc:creator>
  <cp:lastModifiedBy>pieters</cp:lastModifiedBy>
  <cp:revision>10</cp:revision>
  <dcterms:created xsi:type="dcterms:W3CDTF">2014-06-12T14:26:09Z</dcterms:created>
  <dcterms:modified xsi:type="dcterms:W3CDTF">2014-07-02T08:10:14Z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0x01010098DEC03792BE8541AF11C722E2909B32</vt:lpwstr>
  </property>
  <property fmtid="{D5CDD505-2E9C-101B-9397-08002B2CF9AE}" pid="3" name="_dlc_DocIdItemGuid">
    <vt:lpwstr>0ff038e0-cddb-4b33-a753-9e6c9d04f9b1</vt:lpwstr>
  </property>
</Properties>
</file>